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hH+K4ac+0b+ssLg941jBiCTwME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bbcdd97fd3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bbcdd97fd3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bbcdd97fd3_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bcdd97fd3_2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bbcdd97fd3_2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bcdd97fd3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bbcdd97fd3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bcdd97fd3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bbcdd97fd3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bbcdd97fd3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bbcdd97fd3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bcdd97fd3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bbcdd97fd3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bcdd97fd3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bbcdd97fd3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bcdd97fd3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bbcdd97fd3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bbcdd97fd3_1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bbcdd97fd3_1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bcdd97fd3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bbcdd97fd3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Нужно конкретизировать заголовок слайда</a:t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bcdd97fd3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bbcdd97fd3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bbcdd97fd3_8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bbcdd97fd3_8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bcdd97fd3_8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bbcdd97fd3_8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bbcdd97fd3_1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bbcdd97fd3_1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bcdd97fd3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bbcdd97fd3_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bbcdd97fd3_1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bbcdd97fd3_1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bcdd97fd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bbcdd97fd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bcdd97fd3_1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bbcdd97fd3_1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slide" Target="/ppt/slides/slide14.xml"/><Relationship Id="rId5" Type="http://schemas.openxmlformats.org/officeDocument/2006/relationships/hyperlink" Target="https://docs.google.com/spreadsheets/d/1Pw9Y7kyLDNNiFPy-4QR16IG3eYHnIljKwIokm4qwnn4/edit#gid=0" TargetMode="External"/><Relationship Id="rId6" Type="http://schemas.openxmlformats.org/officeDocument/2006/relationships/hyperlink" Target="https://miro.com/app/board/uXjVP5fL4as=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miro.com/app/board/uXjVP5fL4as=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miro.com/app/board/uXjVP5fL4as=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s://docs.google.com/spreadsheets/d/1Pw9Y7kyLDNNiFPy-4QR16IG3eYHnIljKwIokm4qwnn4/edit#gid=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docs.google.com/spreadsheets/d/1Pw9Y7kyLDNNiFPy-4QR16IG3eYHnIljKwIokm4qwnn4/edit#gid=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bcdd97fd3_8_0"/>
          <p:cNvSpPr txBox="1"/>
          <p:nvPr>
            <p:ph type="ctrTitle"/>
          </p:nvPr>
        </p:nvSpPr>
        <p:spPr>
          <a:xfrm>
            <a:off x="1124200" y="1613897"/>
            <a:ext cx="91440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ru-RU" sz="4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Реализация единого агрегатора показателей цифрового каталога для финтех компаний</a:t>
            </a:r>
            <a:endParaRPr b="1" sz="4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1bbcdd97fd3_8_0"/>
          <p:cNvSpPr txBox="1"/>
          <p:nvPr>
            <p:ph idx="1" type="subTitle"/>
          </p:nvPr>
        </p:nvSpPr>
        <p:spPr>
          <a:xfrm>
            <a:off x="1124200" y="5297274"/>
            <a:ext cx="65796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18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Идеатон X-MAS HACK ‘2022 (кейс №1)</a:t>
            </a:r>
            <a:endParaRPr sz="18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18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Команда: Brandywine Ducks</a:t>
            </a:r>
            <a:endParaRPr sz="18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bcdd97fd3_2_42"/>
          <p:cNvSpPr txBox="1"/>
          <p:nvPr>
            <p:ph type="title"/>
          </p:nvPr>
        </p:nvSpPr>
        <p:spPr>
          <a:xfrm>
            <a:off x="953350" y="403225"/>
            <a:ext cx="107943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Здоровье каталога - просто о сложном!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bbcdd97fd3_2_42"/>
          <p:cNvSpPr txBox="1"/>
          <p:nvPr>
            <p:ph idx="1" type="body"/>
          </p:nvPr>
        </p:nvSpPr>
        <p:spPr>
          <a:xfrm>
            <a:off x="876475" y="1106850"/>
            <a:ext cx="5460600" cy="52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Общее здоровье каталога на основе агрегированных показателей позволяет: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AutoNum type="arabicPeriod"/>
            </a:pP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Оперативно отслеживать состояние каталога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AutoNum type="arabicPeriod"/>
            </a:pP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Углубиться от общего </a:t>
            </a: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здоровья </a:t>
            </a: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 частному показателю за несколько кликов 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AutoNum type="arabicPeriod"/>
            </a:pP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росто и</a:t>
            </a: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нтерпретировать сложные показатели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AutoNum type="arabicPeriod"/>
            </a:pP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Агрегировать множество показателей в единую оценку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AutoNum type="arabicPeriod"/>
            </a:pPr>
            <a:r>
              <a:rPr lang="ru-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Предоставить руководителю максимум информации не перегружая интерфейс (применимость на мобильном устройстве).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1bbcdd97fd3_2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650" y="1106850"/>
            <a:ext cx="5258998" cy="525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bbcdd97fd3_2_24"/>
          <p:cNvSpPr txBox="1"/>
          <p:nvPr>
            <p:ph type="title"/>
          </p:nvPr>
        </p:nvSpPr>
        <p:spPr>
          <a:xfrm>
            <a:off x="953350" y="403225"/>
            <a:ext cx="9970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Оригинальные решения по кейсу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bbcdd97fd3_2_24"/>
          <p:cNvSpPr txBox="1"/>
          <p:nvPr>
            <p:ph idx="1" type="body"/>
          </p:nvPr>
        </p:nvSpPr>
        <p:spPr>
          <a:xfrm>
            <a:off x="953350" y="1106850"/>
            <a:ext cx="9970800" cy="49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оказатели актуальности и здоровья каталога по принципу “необходимости и достаточности”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Многоуровневость показателей каталога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Максимальная автоматизация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Применение ИИ (ML) в оценке здоровья каталога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Упрощённая</a:t>
            </a: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интерпретация множества показателей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Обратная связь между покупателем и продавцом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Перспективные пути развития: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Динамическая цена для разных категорий покупателей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Поощрение покупателя при актуализации данных в каталоге в формате игрофикации (по аналогии с Google Maps, Я.Карты);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bcdd97fd3_2_20"/>
          <p:cNvSpPr txBox="1"/>
          <p:nvPr>
            <p:ph type="title"/>
          </p:nvPr>
        </p:nvSpPr>
        <p:spPr>
          <a:xfrm>
            <a:off x="2614375" y="2259700"/>
            <a:ext cx="73497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8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Приложение.</a:t>
            </a:r>
            <a:endParaRPr b="1" sz="38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8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Ответы на задачи Идеатона.</a:t>
            </a:r>
            <a:endParaRPr b="1" sz="38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>
            <p:ph idx="1" type="body"/>
          </p:nvPr>
        </p:nvSpPr>
        <p:spPr>
          <a:xfrm>
            <a:off x="895750" y="1644575"/>
            <a:ext cx="10707000" cy="48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2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Использование автоматических средств контроля данных</a:t>
            </a:r>
            <a:r>
              <a:rPr lang="ru-RU" sz="2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25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ФЛК (Форматно-логический контроль)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80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роверка форматов данных, допустимых размеров, обязательности полей и пр. 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80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</a:t>
            </a: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ерка логики данных: даты в будущем, данные в нужных диапазонах мин/макс, соответствие справочникам. Проверка соблюдения сложных связей между данными.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корректности средствами Machine Learning (ML)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80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числ</a:t>
            </a: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овых значений через регрессионные ML модели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80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категориальных признаков через ML модели классификации. 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80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соответст</a:t>
            </a: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вия изображений описанию через классификацию изображений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Выявление аномалий в данных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80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Поиск в</a:t>
            </a: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ыбросов в данных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80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Применение ML метода “Изоляционного леса” для поиска аномалий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Дополнительные проверки 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80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о</a:t>
            </a: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рфографии описания продуктов с использованием открытых библиотек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80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н</a:t>
            </a:r>
            <a:r>
              <a:rPr lang="ru-R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 наличие дубликатов продуктов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 txBox="1"/>
          <p:nvPr>
            <p:ph type="title"/>
          </p:nvPr>
        </p:nvSpPr>
        <p:spPr>
          <a:xfrm>
            <a:off x="953350" y="403225"/>
            <a:ext cx="105918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Как снизить количество ошибок при ведении продуктового каталога?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bbcdd97fd3_1_42"/>
          <p:cNvSpPr txBox="1"/>
          <p:nvPr>
            <p:ph idx="1" type="body"/>
          </p:nvPr>
        </p:nvSpPr>
        <p:spPr>
          <a:xfrm>
            <a:off x="953350" y="1486725"/>
            <a:ext cx="51807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-RU" sz="18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Способы борьбы с большим количеством продуктов:</a:t>
            </a:r>
            <a:endParaRPr b="1" sz="18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ru-R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Автоматическое дробление категорий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Создание подгрупп на основе числовых показателей продукта. Автоматическая разбивка продуктов на подгруппы для числовых показателей  (например цена до 1000р. от 1000 до 5000 и более 5000)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ru-R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Ввод дополнительных фильтров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Применять два вида фильтров основные и дополнительные. В случае с большим кол-вом продуктов в категории часть дополнительных фильтров можно переводить в основные для приоритетного отображения пользователю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ru-R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Ввод дополнительных промежуточных категорий (экспертом)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bbcdd97fd3_1_42"/>
          <p:cNvSpPr txBox="1"/>
          <p:nvPr/>
        </p:nvSpPr>
        <p:spPr>
          <a:xfrm>
            <a:off x="6134000" y="1486725"/>
            <a:ext cx="51807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highlight>
                  <a:schemeClr val="lt1"/>
                </a:highlight>
              </a:rPr>
              <a:t>Способы борьбы с малым количеством продуктов: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ru-RU" sz="1600">
                <a:solidFill>
                  <a:schemeClr val="lt1"/>
                </a:solidFill>
              </a:rPr>
              <a:t>Автоматическое укрупнение категорий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Продуктам из малых категорий автоматически проставляется родительская категория (на уровень выше) - в БД причем сохраняется изначальная категория для возвращения, когда продуктов в категории станет достаточное кол-во</a:t>
            </a:r>
            <a:endParaRPr>
              <a:solidFill>
                <a:schemeClr val="lt1"/>
              </a:solidFill>
            </a:endParaRPr>
          </a:p>
          <a:p>
            <a:pPr indent="-330200" lvl="0" marL="45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ru-RU" sz="1600">
                <a:solidFill>
                  <a:schemeClr val="lt1"/>
                </a:solidFill>
              </a:rPr>
              <a:t>Объединение смежных категорий в общую группу ("Прочее")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0" name="Google Shape;180;g1bbcdd97fd3_1_42"/>
          <p:cNvSpPr txBox="1"/>
          <p:nvPr/>
        </p:nvSpPr>
        <p:spPr>
          <a:xfrm>
            <a:off x="950250" y="5346200"/>
            <a:ext cx="102915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highlight>
                  <a:schemeClr val="lt1"/>
                </a:highlight>
              </a:rPr>
              <a:t>Общая рекомендация как </a:t>
            </a:r>
            <a:r>
              <a:rPr b="1" lang="ru-RU" sz="1800">
                <a:solidFill>
                  <a:schemeClr val="dk1"/>
                </a:solidFill>
                <a:highlight>
                  <a:schemeClr val="lt1"/>
                </a:highlight>
              </a:rPr>
              <a:t>сбалансировать продуктовый каталог: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ru-RU">
                <a:solidFill>
                  <a:schemeClr val="lt1"/>
                </a:solidFill>
              </a:rPr>
              <a:t>Использовать по возможности автоматически средства балансировки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ru-RU">
                <a:solidFill>
                  <a:schemeClr val="lt1"/>
                </a:solidFill>
              </a:rPr>
              <a:t>Регулярно (раз в квартал/полгода) аналитики/эксперты должны производить анализ категорий каталога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g1bbcdd97fd3_1_42"/>
          <p:cNvSpPr txBox="1"/>
          <p:nvPr>
            <p:ph type="title"/>
          </p:nvPr>
        </p:nvSpPr>
        <p:spPr>
          <a:xfrm>
            <a:off x="953350" y="403225"/>
            <a:ext cx="105918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(2) 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сбалансировать продуктовый каталог за счет применения алгоритмов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bcdd97fd3_1_64"/>
          <p:cNvSpPr txBox="1"/>
          <p:nvPr/>
        </p:nvSpPr>
        <p:spPr>
          <a:xfrm>
            <a:off x="360550" y="6381275"/>
            <a:ext cx="116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*Федеративный  - данные хранятся на внешнем ресурсе доступ через AP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I, ц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ентрализованный - данные загружаются и 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хранятся 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нашем ресурс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bbcdd97fd3_1_64"/>
          <p:cNvSpPr txBox="1"/>
          <p:nvPr/>
        </p:nvSpPr>
        <p:spPr>
          <a:xfrm>
            <a:off x="1027150" y="4525825"/>
            <a:ext cx="10291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highlight>
                  <a:schemeClr val="lt1"/>
                </a:highlight>
              </a:rPr>
              <a:t>В общем случае применение федеративного подхода нежелательно из-за:</a:t>
            </a:r>
            <a:endParaRPr b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ru-RU">
                <a:solidFill>
                  <a:schemeClr val="lt1"/>
                </a:solidFill>
              </a:rPr>
              <a:t>увеличения времени работы множества алгоритмической обработки</a:t>
            </a:r>
            <a:endParaRPr>
              <a:solidFill>
                <a:schemeClr val="lt1"/>
              </a:solidFill>
            </a:endParaRPr>
          </a:p>
          <a:p>
            <a:pPr indent="-317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ru-RU">
                <a:solidFill>
                  <a:schemeClr val="lt1"/>
                </a:solidFill>
              </a:rPr>
              <a:t>повышения риска потери доступа к данным</a:t>
            </a:r>
            <a:endParaRPr>
              <a:solidFill>
                <a:schemeClr val="lt1"/>
              </a:solidFill>
            </a:endParaRPr>
          </a:p>
          <a:p>
            <a:pPr indent="-317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ru-RU">
                <a:solidFill>
                  <a:schemeClr val="lt1"/>
                </a:solidFill>
              </a:rPr>
              <a:t>повышения возникновения ошибок при изменении данных на стороне источника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(исключением является только высокочастотные/лимитированные продукты (билеты на транспорт, билеты на концерты, рынки ценных бумаг и прочее), для которых необходимо использовать федеративный подход)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g1bbcdd97fd3_1_64"/>
          <p:cNvSpPr txBox="1"/>
          <p:nvPr/>
        </p:nvSpPr>
        <p:spPr>
          <a:xfrm>
            <a:off x="953350" y="1469575"/>
            <a:ext cx="467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highlight>
                  <a:schemeClr val="lt1"/>
                </a:highlight>
              </a:rPr>
              <a:t>Плюсы федеративного подхода*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ru-RU" sz="1800">
                <a:solidFill>
                  <a:schemeClr val="lt1"/>
                </a:solidFill>
              </a:rPr>
              <a:t>Данные менее подвержены ошибкам с искажениями и целостностью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ru-RU" sz="1800">
                <a:solidFill>
                  <a:schemeClr val="lt1"/>
                </a:solidFill>
              </a:rPr>
              <a:t>Проще добавлять новые источники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ru-RU" sz="1800">
                <a:solidFill>
                  <a:schemeClr val="lt1"/>
                </a:solidFill>
              </a:rPr>
              <a:t>Доступ к актуальным данным от первоисточника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89" name="Google Shape;189;g1bbcdd97fd3_1_64"/>
          <p:cNvSpPr txBox="1"/>
          <p:nvPr/>
        </p:nvSpPr>
        <p:spPr>
          <a:xfrm>
            <a:off x="5627950" y="1469575"/>
            <a:ext cx="6273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Минусы федеративного подхода*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Уменьшается общая отказоустойчивость. При отказе источника доступ к продуктам будет потерян;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Время работы алгоритмов над данными увеличивается + время доступа к данным зависит от внешних систем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Повышается чувствительность архитектуры к изменению структуры данных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Повышаются требования к источнику данных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bbcdd97fd3_1_64"/>
          <p:cNvSpPr txBox="1"/>
          <p:nvPr>
            <p:ph type="title"/>
          </p:nvPr>
        </p:nvSpPr>
        <p:spPr>
          <a:xfrm>
            <a:off x="953350" y="403225"/>
            <a:ext cx="109482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3) Применение федеративного или централизованного подхода 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bbcdd97fd3_1_83"/>
          <p:cNvSpPr txBox="1"/>
          <p:nvPr/>
        </p:nvSpPr>
        <p:spPr>
          <a:xfrm>
            <a:off x="988775" y="3351875"/>
            <a:ext cx="8493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600">
                <a:solidFill>
                  <a:schemeClr val="dk1"/>
                </a:solidFill>
                <a:highlight>
                  <a:schemeClr val="lt1"/>
                </a:highlight>
              </a:rPr>
              <a:t>Оптимальное решение применяемое в крупных компаниях, комбинация:</a:t>
            </a:r>
            <a:endParaRPr b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ru-RU" sz="1600">
                <a:solidFill>
                  <a:schemeClr val="lt1"/>
                </a:solidFill>
              </a:rPr>
              <a:t>Поиск по фразе в поисковой строке -&gt; выводить перечень категорий + наиболее вероятные предложения -&gt; фильтры параметров по выбранным категориям;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ru-RU" sz="1600">
                <a:solidFill>
                  <a:schemeClr val="lt1"/>
                </a:solidFill>
              </a:rPr>
              <a:t>Выбор категории -&gt; фильтры параметров по выбранным категориям;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lang="ru-RU" sz="1600">
                <a:solidFill>
                  <a:schemeClr val="lt1"/>
                </a:solidFill>
              </a:rPr>
              <a:t>Дополнительно можно при поиске внедрить выбор нескольких категорий (такого нет у конкурентов).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96" name="Google Shape;196;g1bbcdd97fd3_1_83"/>
          <p:cNvSpPr txBox="1"/>
          <p:nvPr/>
        </p:nvSpPr>
        <p:spPr>
          <a:xfrm>
            <a:off x="988775" y="1483350"/>
            <a:ext cx="4400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Общий (сквозной) продуктовый каталог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 сквозном поиске у пользователя по сути расширенный доступ ко всему каталогу, что позволяет находить продукты в смежной категории, но увеличивает время просмотра продуктов во всех категориях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bbcdd97fd3_1_83"/>
          <p:cNvSpPr txBox="1"/>
          <p:nvPr/>
        </p:nvSpPr>
        <p:spPr>
          <a:xfrm>
            <a:off x="5903625" y="1483350"/>
            <a:ext cx="5962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Категорированный (локализованный) каталог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Поиск в заранее выбранной категории: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исключает вывод малоподходящих по тематике продуктов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ускоряет время поиска нужного продукта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bbcdd97fd3_1_83"/>
          <p:cNvSpPr txBox="1"/>
          <p:nvPr>
            <p:ph type="title"/>
          </p:nvPr>
        </p:nvSpPr>
        <p:spPr>
          <a:xfrm>
            <a:off x="953350" y="403225"/>
            <a:ext cx="109482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4) Сквозной продуктовый каталог или локализованный по продуктам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bcdd97fd3_1_99"/>
          <p:cNvSpPr txBox="1"/>
          <p:nvPr/>
        </p:nvSpPr>
        <p:spPr>
          <a:xfrm>
            <a:off x="953350" y="1414475"/>
            <a:ext cx="10312200" cy="4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Активная обратная связь: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Когда клиенту что-то не нравиться он оставляет негативные отзывы, которые необходимо брать в работу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</a:t>
            </a:r>
            <a:r>
              <a:rPr b="1"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ассивная обратная связь: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Когда от клиента не поступают жалобы, при этом клиент постоянный, необходимо задать вопрос клиенту (через интерфейс или звонком), чтобы он хотел предложить, чтобы улучшить в сервис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Анализ комментариев и отзывов о продукте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Автоматическое определение заинтересованности клиентов (к</a:t>
            </a:r>
            <a:r>
              <a:rPr b="1"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освенная обратная связь</a:t>
            </a:r>
            <a:r>
              <a:rPr b="1"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Составление профиля клиента на основе посещаемых категорий и покупаемых продуктов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Формирование популярности категорий у пользователей - непопулярные категории необходимо анализировать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bbcdd97fd3_1_99"/>
          <p:cNvSpPr txBox="1"/>
          <p:nvPr>
            <p:ph type="title"/>
          </p:nvPr>
        </p:nvSpPr>
        <p:spPr>
          <a:xfrm>
            <a:off x="953350" y="403225"/>
            <a:ext cx="10948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(5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Обратная связь от пользователей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bcdd97fd3_1_114"/>
          <p:cNvSpPr txBox="1"/>
          <p:nvPr/>
        </p:nvSpPr>
        <p:spPr>
          <a:xfrm>
            <a:off x="838200" y="1690825"/>
            <a:ext cx="102108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Сквозной идентификатор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Сквозной ID может быть использован в качестве Артикула продукта (сложные ID могут быть упрощены до простых Артикулов). Использование Артикула позволяет качественнее вести претензионную работу и быстрее решать проблемы клиента.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Общие требования к атрибутивному составу: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 каждого типа продукта могут быть свои уникальные атрибуты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 все атрибуты продуктов должны участвовать в фильтрации при поиске продуктов в каталоге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БД необходимо учитывать все возможные атрибуты. Это необходимо для использования в алгоритмах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интерфейсе пользователя можно не отображать "лишние" атрибуты или уникальные атрибуты которые применимы только для очень малого количества продуктов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1bbcdd97fd3_1_114"/>
          <p:cNvSpPr txBox="1"/>
          <p:nvPr>
            <p:ph type="title"/>
          </p:nvPr>
        </p:nvSpPr>
        <p:spPr>
          <a:xfrm>
            <a:off x="953350" y="403225"/>
            <a:ext cx="109482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(6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Применение сквозных идентификаторов. Жизненный цикл атрибутивного состава. 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bcdd97fd3_1_122"/>
          <p:cNvSpPr txBox="1"/>
          <p:nvPr/>
        </p:nvSpPr>
        <p:spPr>
          <a:xfrm>
            <a:off x="953350" y="3693500"/>
            <a:ext cx="4983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lt1"/>
                </a:solidFill>
              </a:rPr>
              <a:t>3. </a:t>
            </a:r>
            <a:r>
              <a:rPr b="1" lang="ru-RU" sz="1600">
                <a:solidFill>
                  <a:schemeClr val="lt1"/>
                </a:solidFill>
              </a:rPr>
              <a:t>Использование категорий и сегментируемые показатели как фильтры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Например сегментацию по бренду-производителю лучше всего использовать в тот момент когда клиент уже нашел нужную категорию и с помощью фильтров уточняет запрос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g1bbcdd97fd3_1_122"/>
          <p:cNvSpPr txBox="1"/>
          <p:nvPr/>
        </p:nvSpPr>
        <p:spPr>
          <a:xfrm>
            <a:off x="953350" y="1114025"/>
            <a:ext cx="52746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lt1"/>
                </a:solidFill>
              </a:rPr>
              <a:t>1. </a:t>
            </a:r>
            <a:r>
              <a:rPr b="1" lang="ru-RU" sz="1600">
                <a:solidFill>
                  <a:schemeClr val="lt1"/>
                </a:solidFill>
              </a:rPr>
              <a:t>Если продуктовый каталог </a:t>
            </a:r>
            <a:r>
              <a:rPr b="1" lang="ru-RU" sz="1600" u="sng">
                <a:solidFill>
                  <a:schemeClr val="lt1"/>
                </a:solidFill>
              </a:rPr>
              <a:t>тематический</a:t>
            </a:r>
            <a:r>
              <a:rPr b="1" lang="ru-RU" sz="1600">
                <a:solidFill>
                  <a:schemeClr val="lt1"/>
                </a:solidFill>
              </a:rPr>
              <a:t>, то верхнее сегментирование должно быть по иерархическим категориям и по типу товаров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lt1"/>
                </a:solidFill>
              </a:rPr>
              <a:t>Например для магазина с альпинистским снаряжением клиенты точно понимают в какой категории им надо искать веревку или ледоруб и для экономии времени клиент сразу переходит в нужную категорию и подкатегорию (тип продукта) и дальше с помощью фильтров производит уточнение запроса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17" name="Google Shape;217;g1bbcdd97fd3_1_122"/>
          <p:cNvSpPr txBox="1"/>
          <p:nvPr/>
        </p:nvSpPr>
        <p:spPr>
          <a:xfrm>
            <a:off x="6462125" y="1114025"/>
            <a:ext cx="5274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600">
                <a:solidFill>
                  <a:schemeClr val="lt1"/>
                </a:solidFill>
              </a:rPr>
              <a:t>2. Если продуктовый каталог </a:t>
            </a:r>
            <a:r>
              <a:rPr b="1" lang="ru-RU" sz="1600" u="sng">
                <a:solidFill>
                  <a:schemeClr val="lt1"/>
                </a:solidFill>
              </a:rPr>
              <a:t>крупномасштабный </a:t>
            </a:r>
            <a:r>
              <a:rPr b="1" lang="ru-RU" sz="1600">
                <a:solidFill>
                  <a:schemeClr val="lt1"/>
                </a:solidFill>
              </a:rPr>
              <a:t>(OZON, AliExpress), то необходимо учитывать поведение клиента, т.к.  пользователь понимает масштаб и действует по менее затратному пути, используя поисковую строку для ограничения искомого продукта.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>
                <a:solidFill>
                  <a:schemeClr val="lt1"/>
                </a:solidFill>
              </a:rPr>
              <a:t>Затем производит выбор подходящих категорий. И только после этого переходит к фильтрации и уточнению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g1bbcdd97fd3_1_122"/>
          <p:cNvSpPr txBox="1"/>
          <p:nvPr/>
        </p:nvSpPr>
        <p:spPr>
          <a:xfrm>
            <a:off x="6462125" y="3693500"/>
            <a:ext cx="5143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600">
                <a:solidFill>
                  <a:schemeClr val="lt1"/>
                </a:solidFill>
              </a:rPr>
              <a:t>4. Комбинированный каталог:</a:t>
            </a:r>
            <a:endParaRPr b="1" sz="16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lt1"/>
                </a:solidFill>
              </a:rPr>
              <a:t>По умолчанию клиенту должны быть доступны оба варианта поисковая строка + иерархические категории (на верхнем уровне не более 10-20 категорий).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Для повышения скорости нахождения нужного продукта оптимально использовать фильтры (фасетный поиск).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g1bbcdd97fd3_1_122"/>
          <p:cNvSpPr txBox="1"/>
          <p:nvPr>
            <p:ph type="title"/>
          </p:nvPr>
        </p:nvSpPr>
        <p:spPr>
          <a:xfrm>
            <a:off x="953350" y="403225"/>
            <a:ext cx="1094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(7) Сегментирование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type="title"/>
          </p:nvPr>
        </p:nvSpPr>
        <p:spPr>
          <a:xfrm>
            <a:off x="953350" y="403225"/>
            <a:ext cx="105885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Постановка цели и 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задач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/>
          <p:nvPr>
            <p:ph idx="1" type="body"/>
          </p:nvPr>
        </p:nvSpPr>
        <p:spPr>
          <a:xfrm>
            <a:off x="953350" y="1253400"/>
            <a:ext cx="10515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6957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r>
              <a:rPr b="1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Разработать а</a:t>
            </a: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грегатор показателей цифрового каталога для отслеживания общего здоровья каталога в каждый момент времени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Оригинально решить проблемы: 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69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снизить количество ошибок при ведении продуктового каталога;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6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сбалансировать продуктовый каталог;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6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использовать ли федеративный подход в вопросе хранения данных;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69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сквозной продуктовый каталог или локализованный по продуктам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69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собрать обратную связью от пользователей, клиентов, партнеров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69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продумать жизненный цикл атрибутивного состава при сквозных идентификаторов для продуктов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569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эффективно применить сегментирование в продуктовом каталоге.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idx="1" type="body"/>
          </p:nvPr>
        </p:nvSpPr>
        <p:spPr>
          <a:xfrm>
            <a:off x="2781600" y="2690850"/>
            <a:ext cx="66288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Презентация проекта: </a:t>
            </a:r>
            <a:r>
              <a:rPr lang="ru-RU" u="sng">
                <a:solidFill>
                  <a:schemeClr val="accent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GDocs</a:t>
            </a:r>
            <a:endParaRPr u="sng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Пример дашборда: </a:t>
            </a:r>
            <a:r>
              <a:rPr lang="ru-RU" u="sng">
                <a:solidFill>
                  <a:schemeClr val="accent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GDocs</a:t>
            </a:r>
            <a:endParaRPr u="sng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Черновик проекта: </a:t>
            </a:r>
            <a:r>
              <a:rPr lang="ru-RU" u="sng">
                <a:solidFill>
                  <a:schemeClr val="accent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Miro</a:t>
            </a:r>
            <a:endParaRPr u="sng">
              <a:solidFill>
                <a:schemeClr val="accen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 txBox="1"/>
          <p:nvPr>
            <p:ph type="title"/>
          </p:nvPr>
        </p:nvSpPr>
        <p:spPr>
          <a:xfrm>
            <a:off x="953350" y="403225"/>
            <a:ext cx="1094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Ссылки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bcdd97fd3_1_5"/>
          <p:cNvSpPr txBox="1"/>
          <p:nvPr>
            <p:ph type="title"/>
          </p:nvPr>
        </p:nvSpPr>
        <p:spPr>
          <a:xfrm>
            <a:off x="2744925" y="657300"/>
            <a:ext cx="5758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Команда Brandywine Ducks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bbcdd97fd3_1_5"/>
          <p:cNvSpPr txBox="1"/>
          <p:nvPr/>
        </p:nvSpPr>
        <p:spPr>
          <a:xfrm>
            <a:off x="1602150" y="3995175"/>
            <a:ext cx="1874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DS/ML Developer</a:t>
            </a:r>
            <a:endParaRPr u="sng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Черных Иван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t.me/iceman_o_O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32" name="Google Shape;232;g1bbcdd97fd3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400" y="1690825"/>
            <a:ext cx="2158500" cy="21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" name="Google Shape;233;g1bbcdd97fd3_1_5"/>
          <p:cNvSpPr txBox="1"/>
          <p:nvPr/>
        </p:nvSpPr>
        <p:spPr>
          <a:xfrm>
            <a:off x="4798625" y="3995175"/>
            <a:ext cx="221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Front-end </a:t>
            </a:r>
            <a:r>
              <a:rPr lang="ru-RU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Developer</a:t>
            </a:r>
            <a:endParaRPr u="sng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Усманов Абдумалик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t.me/malik_usmonov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34" name="Google Shape;234;g1bbcdd97fd3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475" y="1690825"/>
            <a:ext cx="2158500" cy="21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bbcdd97fd3_1_5"/>
          <p:cNvSpPr txBox="1"/>
          <p:nvPr/>
        </p:nvSpPr>
        <p:spPr>
          <a:xfrm>
            <a:off x="8116175" y="3886438"/>
            <a:ext cx="221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Project manager/ Data Analyst</a:t>
            </a:r>
            <a:endParaRPr u="sng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Кириллов </a:t>
            </a:r>
            <a:r>
              <a:rPr lang="ru-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Кирилл 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t.me/kirillov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36" name="Google Shape;236;g1bbcdd97fd3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4325" y="1690825"/>
            <a:ext cx="2160000" cy="216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bbcdd97fd3_8_17"/>
          <p:cNvSpPr txBox="1"/>
          <p:nvPr>
            <p:ph idx="1" type="body"/>
          </p:nvPr>
        </p:nvSpPr>
        <p:spPr>
          <a:xfrm>
            <a:off x="953350" y="1203775"/>
            <a:ext cx="10051800" cy="4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Достоверность;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Прибыльность;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Уровень сложности </a:t>
            </a: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каталога;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Надежность ка</a:t>
            </a: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</a:t>
            </a: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егорий;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Масштабируемость;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Удобство использования.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bbcdd97fd3_8_17"/>
          <p:cNvSpPr txBox="1"/>
          <p:nvPr/>
        </p:nvSpPr>
        <p:spPr>
          <a:xfrm>
            <a:off x="429025" y="6213050"/>
            <a:ext cx="75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* Расчет показателей за произвольный период по выбранным категориям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g1bbcdd97fd3_8_17"/>
          <p:cNvSpPr txBox="1"/>
          <p:nvPr>
            <p:ph type="title"/>
          </p:nvPr>
        </p:nvSpPr>
        <p:spPr>
          <a:xfrm>
            <a:off x="953350" y="403225"/>
            <a:ext cx="9840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Агрегированные показатели каталога*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g1bbcdd97fd3_8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225" y="998125"/>
            <a:ext cx="5251023" cy="50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bcdd97fd3_8_24"/>
          <p:cNvSpPr txBox="1"/>
          <p:nvPr>
            <p:ph idx="1" type="body"/>
          </p:nvPr>
        </p:nvSpPr>
        <p:spPr>
          <a:xfrm>
            <a:off x="953350" y="1067450"/>
            <a:ext cx="10552200" cy="5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корректности средствами Machine Learning (ML):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значений через регрессионные и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классификационные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модели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соответствия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писания продукта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изображению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Выявление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аномалий в данных с использованием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 и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мат.методов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Проверка на орфографию и на дубликаты продуктов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Уровень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полноты данных :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дисбаланс категорий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заполненность атрибутов продуктов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Актуальность: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 с последнего обновления продуктов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 с последней верификации экспертами категорий каталога (экспертная оценка)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bbcdd97fd3_8_24"/>
          <p:cNvSpPr txBox="1"/>
          <p:nvPr>
            <p:ph type="title"/>
          </p:nvPr>
        </p:nvSpPr>
        <p:spPr>
          <a:xfrm>
            <a:off x="953350" y="403225"/>
            <a:ext cx="1055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Показатели каталога: д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остоверность данных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bcdd97fd3_1_197"/>
          <p:cNvSpPr txBox="1"/>
          <p:nvPr>
            <p:ph idx="1" type="body"/>
          </p:nvPr>
        </p:nvSpPr>
        <p:spPr>
          <a:xfrm>
            <a:off x="953350" y="1175100"/>
            <a:ext cx="96864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Индекс конверсии*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117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lphaLcPeriod"/>
            </a:pPr>
            <a:r>
              <a:rPr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Конверсия пользователей в покупатели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117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lphaLcPeriod"/>
            </a:pPr>
            <a:r>
              <a:rPr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Конверсии совершения покупки при заходе в категорию</a:t>
            </a:r>
            <a:r>
              <a:rPr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Количество постоянных покупателей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Уровень прибыльности каждой категории *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Средняя сумма покупок на одного клиента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Общее количество совершенных покупок по категориям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Распределение покупок по каналам продаж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bbcdd97fd3_1_197"/>
          <p:cNvSpPr txBox="1"/>
          <p:nvPr>
            <p:ph idx="1" type="body"/>
          </p:nvPr>
        </p:nvSpPr>
        <p:spPr>
          <a:xfrm>
            <a:off x="244500" y="6350575"/>
            <a:ext cx="1039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700">
                <a:solidFill>
                  <a:schemeClr val="lt1"/>
                </a:solidFill>
              </a:rPr>
              <a:t>* Формулы расчета представлены по ссылке: </a:t>
            </a:r>
            <a:r>
              <a:rPr lang="ru-RU" sz="1700" u="sng">
                <a:solidFill>
                  <a:srgbClr val="A4C2F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https://miro.com/app/board/uXjVP5fL4as=/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17" name="Google Shape;117;g1bbcdd97fd3_1_197"/>
          <p:cNvSpPr txBox="1"/>
          <p:nvPr>
            <p:ph type="title"/>
          </p:nvPr>
        </p:nvSpPr>
        <p:spPr>
          <a:xfrm>
            <a:off x="953350" y="403225"/>
            <a:ext cx="11385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Показатели каталога: прибыльность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bcdd97fd3_2_33"/>
          <p:cNvSpPr txBox="1"/>
          <p:nvPr>
            <p:ph idx="1" type="body"/>
          </p:nvPr>
        </p:nvSpPr>
        <p:spPr>
          <a:xfrm>
            <a:off x="953350" y="1768325"/>
            <a:ext cx="9686400" cy="3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71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Глубина категорий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71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Количество фильтров на категорию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71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Общее количество продуктов в каталоге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71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оличество </a:t>
            </a:r>
            <a:r>
              <a:rPr lang="ru-RU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источников данных по продуктам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bbcdd97fd3_2_33"/>
          <p:cNvSpPr txBox="1"/>
          <p:nvPr>
            <p:ph type="title"/>
          </p:nvPr>
        </p:nvSpPr>
        <p:spPr>
          <a:xfrm>
            <a:off x="953350" y="403225"/>
            <a:ext cx="10748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Показатели каталога: у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ровень сложности каталога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bcdd97fd3_1_209"/>
          <p:cNvSpPr txBox="1"/>
          <p:nvPr>
            <p:ph idx="1" type="body"/>
          </p:nvPr>
        </p:nvSpPr>
        <p:spPr>
          <a:xfrm>
            <a:off x="634750" y="1063575"/>
            <a:ext cx="93090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Уровень дисбаланса категорий* - расчет дисбаланса для каждой категории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Уровень популярности каждой категорий (%)*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Популярность продуктов в категории - отношение популярности категории к кол-ву продуктов в категории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bbcdd97fd3_1_209"/>
          <p:cNvSpPr txBox="1"/>
          <p:nvPr>
            <p:ph idx="1" type="body"/>
          </p:nvPr>
        </p:nvSpPr>
        <p:spPr>
          <a:xfrm>
            <a:off x="244500" y="6350575"/>
            <a:ext cx="1039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700">
                <a:solidFill>
                  <a:schemeClr val="lt1"/>
                </a:solidFill>
              </a:rPr>
              <a:t>* Формулы расчета представлены по ссылке: </a:t>
            </a:r>
            <a:r>
              <a:rPr lang="ru-RU" sz="1700" u="sng">
                <a:solidFill>
                  <a:srgbClr val="A4C2F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https://miro.com/app/board/uXjVP5fL4as=/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30" name="Google Shape;130;g1bbcdd97fd3_1_209"/>
          <p:cNvSpPr txBox="1"/>
          <p:nvPr>
            <p:ph type="title"/>
          </p:nvPr>
        </p:nvSpPr>
        <p:spPr>
          <a:xfrm>
            <a:off x="953350" y="403225"/>
            <a:ext cx="10517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Показатели каталога: надежность 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категорий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1bbcdd97fd3_1_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350" y="3405050"/>
            <a:ext cx="58819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bbcdd97fd3_1_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2425" y="3405050"/>
            <a:ext cx="39624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bbcdd97fd3_1_209"/>
          <p:cNvSpPr/>
          <p:nvPr/>
        </p:nvSpPr>
        <p:spPr>
          <a:xfrm>
            <a:off x="5051588" y="4405100"/>
            <a:ext cx="8490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bbcdd97fd3_1_209"/>
          <p:cNvSpPr txBox="1"/>
          <p:nvPr>
            <p:ph idx="1" type="body"/>
          </p:nvPr>
        </p:nvSpPr>
        <p:spPr>
          <a:xfrm>
            <a:off x="742250" y="3020225"/>
            <a:ext cx="1039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700">
                <a:solidFill>
                  <a:schemeClr val="lt1"/>
                </a:solidFill>
              </a:rPr>
              <a:t>Пример расчета показателя надежности</a:t>
            </a:r>
            <a:r>
              <a:rPr lang="ru-RU" sz="1700">
                <a:solidFill>
                  <a:schemeClr val="lt1"/>
                </a:solidFill>
              </a:rPr>
              <a:t>: </a:t>
            </a:r>
            <a:r>
              <a:rPr lang="ru-RU" sz="1700">
                <a:solidFill>
                  <a:srgbClr val="A4C2F4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GDocs</a:t>
            </a:r>
            <a:r>
              <a:rPr lang="ru-RU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bbcdd97fd3_2_0"/>
          <p:cNvSpPr txBox="1"/>
          <p:nvPr>
            <p:ph type="title"/>
          </p:nvPr>
        </p:nvSpPr>
        <p:spPr>
          <a:xfrm>
            <a:off x="953350" y="403225"/>
            <a:ext cx="107943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Показатели каталога: н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адежность категорий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1bbcdd97fd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63" y="972763"/>
            <a:ext cx="8477273" cy="53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bbcdd97fd3_2_0"/>
          <p:cNvSpPr txBox="1"/>
          <p:nvPr>
            <p:ph idx="1" type="body"/>
          </p:nvPr>
        </p:nvSpPr>
        <p:spPr>
          <a:xfrm>
            <a:off x="1108850" y="6431900"/>
            <a:ext cx="1039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700">
                <a:solidFill>
                  <a:schemeClr val="lt1"/>
                </a:solidFill>
              </a:rPr>
              <a:t>Рассчитанные показатели надежности: </a:t>
            </a:r>
            <a:r>
              <a:rPr lang="ru-RU" sz="1700">
                <a:solidFill>
                  <a:srgbClr val="A4C2F4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GDocs</a:t>
            </a:r>
            <a:endParaRPr sz="1700"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bcdd97fd3_1_218"/>
          <p:cNvSpPr txBox="1"/>
          <p:nvPr>
            <p:ph idx="1" type="body"/>
          </p:nvPr>
        </p:nvSpPr>
        <p:spPr>
          <a:xfrm>
            <a:off x="953350" y="1175100"/>
            <a:ext cx="96864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Простота добавления новых категорий (экспертные оценки)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599" lvl="0" marL="89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Затраченное общее время на добавление новой категории (час)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599" lvl="0" marL="89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 затраченное на подключение новых источников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Необходимость доработки ПО для добавления новых категорий (да/нет)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bbcdd97fd3_1_218"/>
          <p:cNvSpPr txBox="1"/>
          <p:nvPr>
            <p:ph type="title"/>
          </p:nvPr>
        </p:nvSpPr>
        <p:spPr>
          <a:xfrm>
            <a:off x="953350" y="403225"/>
            <a:ext cx="10871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Показатели каталога: м</a:t>
            </a: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асштабируемость каталога 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bbcdd97fd3_1_218"/>
          <p:cNvSpPr txBox="1"/>
          <p:nvPr>
            <p:ph idx="1" type="body"/>
          </p:nvPr>
        </p:nvSpPr>
        <p:spPr>
          <a:xfrm>
            <a:off x="953350" y="3943100"/>
            <a:ext cx="95685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Максимальная глубина категорий, чем глубже тем хуже, т.к. больше кликов надо делать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Обращения/отзывы клиентов (экспертная оценка)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bbcdd97fd3_1_218"/>
          <p:cNvSpPr txBox="1"/>
          <p:nvPr>
            <p:ph type="title"/>
          </p:nvPr>
        </p:nvSpPr>
        <p:spPr>
          <a:xfrm>
            <a:off x="953350" y="3332400"/>
            <a:ext cx="7452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Удобство использования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2022-12-06T11:04:27Z</dcterms:created>
  <dc:creator>Холина Юлия Андреевна</dc:creator>
</cp:coreProperties>
</file>